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76" r:id="rId3"/>
    <p:sldId id="345" r:id="rId4"/>
    <p:sldId id="405" r:id="rId5"/>
    <p:sldId id="406" r:id="rId6"/>
    <p:sldId id="408" r:id="rId7"/>
    <p:sldId id="409" r:id="rId8"/>
    <p:sldId id="410" r:id="rId9"/>
    <p:sldId id="407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30" r:id="rId19"/>
    <p:sldId id="429" r:id="rId20"/>
    <p:sldId id="431" r:id="rId21"/>
    <p:sldId id="419" r:id="rId22"/>
    <p:sldId id="432" r:id="rId23"/>
    <p:sldId id="420" r:id="rId24"/>
    <p:sldId id="433" r:id="rId25"/>
    <p:sldId id="434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36" r:id="rId34"/>
    <p:sldId id="435" r:id="rId35"/>
    <p:sldId id="428" r:id="rId36"/>
    <p:sldId id="373" r:id="rId37"/>
    <p:sldId id="344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435" autoAdjust="0"/>
  </p:normalViewPr>
  <p:slideViewPr>
    <p:cSldViewPr>
      <p:cViewPr>
        <p:scale>
          <a:sx n="66" d="100"/>
          <a:sy n="66" d="100"/>
        </p:scale>
        <p:origin x="-126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164" y="429564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9 – Sistemas de Equações Lineares / Parte 2 – A=LU</a:t>
            </a:r>
            <a:endParaRPr lang="pt-BR" sz="24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13/05/2014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229200"/>
            <a:ext cx="8153400" cy="866800"/>
          </a:xfrm>
        </p:spPr>
        <p:txBody>
          <a:bodyPr/>
          <a:lstStyle/>
          <a:p>
            <a:r>
              <a:rPr lang="pt-BR" dirty="0" smtClean="0"/>
              <a:t>Logo, x</a:t>
            </a:r>
            <a:r>
              <a:rPr lang="pt-BR" baseline="-25000" dirty="0" smtClean="0"/>
              <a:t>1</a:t>
            </a:r>
            <a:r>
              <a:rPr lang="pt-BR" dirty="0" smtClean="0"/>
              <a:t>= -21/5 e x</a:t>
            </a:r>
            <a:r>
              <a:rPr lang="pt-BR" baseline="-25000" dirty="0" smtClean="0"/>
              <a:t>2</a:t>
            </a:r>
            <a:r>
              <a:rPr lang="pt-BR" dirty="0" smtClean="0"/>
              <a:t>=-29/10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247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750"/>
            <a:ext cx="4581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6" y="3719513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95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6258"/>
            <a:ext cx="2114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46" y="4346258"/>
            <a:ext cx="2524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1473"/>
            <a:ext cx="1495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3140968"/>
            <a:ext cx="8153400" cy="295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/>
              <a:t>Como calcular as matrizes L e U?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723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de L &amp; U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257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77063"/>
            <a:ext cx="2571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95536" y="5157192"/>
            <a:ext cx="8153400" cy="1252736"/>
          </a:xfrm>
        </p:spPr>
        <p:txBody>
          <a:bodyPr/>
          <a:lstStyle/>
          <a:p>
            <a:r>
              <a:rPr lang="pt-BR" dirty="0" smtClean="0"/>
              <a:t>“A decomposição</a:t>
            </a:r>
            <a:r>
              <a:rPr lang="pt-BR" baseline="0" dirty="0" smtClean="0"/>
              <a:t> A = LU existirá e será única se as condições do Teorema 3.1 forem satisfeitas.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3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3.1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8990" y="5877271"/>
            <a:ext cx="8153400" cy="83100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demonstração deste teorema pode ser vista em [4].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28800"/>
            <a:ext cx="85137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6" y="4221088"/>
            <a:ext cx="3171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7" y="4920356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83986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7773"/>
            <a:ext cx="2466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86"/>
            <a:ext cx="1666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calculamos o produto de duas matrizes?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Exemplo 3x3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132856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527210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Passo 1: Se j=1, min{i, j}=1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lvl="1"/>
            <a:r>
              <a:rPr lang="pt-BR" dirty="0" smtClean="0"/>
              <a:t>Os elementos da 1ª coluna de L são iguais aos da 1ª coluna de 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3344"/>
            <a:ext cx="3905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0" y="3074589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38903"/>
            <a:ext cx="1847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154605" y="1715120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344648" y="3312988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067908" y="4864180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0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Passo 2: Se i=1, min{i, j}=1</a:t>
            </a:r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dirty="0"/>
              <a:t>Os elementos da primeira linha de U são a razão dos elementos da primeira linha de A por l</a:t>
            </a:r>
            <a:r>
              <a:rPr lang="pt-BR" baseline="-25000" dirty="0"/>
              <a:t>11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733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31" y="2342976"/>
            <a:ext cx="160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63" y="2342976"/>
            <a:ext cx="352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80" y="2313159"/>
            <a:ext cx="149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2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ipse 21"/>
          <p:cNvSpPr/>
          <p:nvPr/>
        </p:nvSpPr>
        <p:spPr>
          <a:xfrm>
            <a:off x="5637895" y="2161602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717369" y="2664612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0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Vimos como resolver sistemas de equações lineares utilizando 3 métodos:</a:t>
            </a:r>
          </a:p>
          <a:p>
            <a:pPr lvl="1"/>
            <a:r>
              <a:rPr lang="pt-BR" dirty="0" err="1" smtClean="0"/>
              <a:t>Cramer</a:t>
            </a:r>
            <a:endParaRPr lang="pt-BR" dirty="0" smtClean="0"/>
          </a:p>
          <a:p>
            <a:pPr lvl="1"/>
            <a:r>
              <a:rPr lang="pt-BR" dirty="0" smtClean="0"/>
              <a:t>Eliminação de Gauss</a:t>
            </a:r>
          </a:p>
          <a:p>
            <a:pPr lvl="1"/>
            <a:r>
              <a:rPr lang="pt-BR" dirty="0" smtClean="0"/>
              <a:t>Eliminação de Gauss-Jordan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55" y="2348880"/>
            <a:ext cx="1781175" cy="1143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7036"/>
            <a:ext cx="6026674" cy="8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5003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Passo 3: Se j=2, </a:t>
            </a:r>
            <a:r>
              <a:rPr lang="pt-BR" dirty="0" err="1" smtClean="0"/>
              <a:t>i≥j</a:t>
            </a:r>
            <a:r>
              <a:rPr lang="pt-BR" dirty="0" smtClean="0"/>
              <a:t>=2 , min{i, j}=2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lvl="1"/>
            <a:r>
              <a:rPr lang="pt-BR" dirty="0" smtClean="0"/>
              <a:t>Definimos a segunda coluna de L</a:t>
            </a:r>
          </a:p>
          <a:p>
            <a:pPr lvl="1"/>
            <a:r>
              <a:rPr lang="pt-BR" dirty="0" smtClean="0"/>
              <a:t>a</a:t>
            </a:r>
            <a:r>
              <a:rPr lang="pt-BR" baseline="-25000" dirty="0" smtClean="0"/>
              <a:t>i2</a:t>
            </a:r>
            <a:r>
              <a:rPr lang="pt-BR" dirty="0" smtClean="0"/>
              <a:t>:conhecido, pois é elemento de A</a:t>
            </a:r>
          </a:p>
          <a:p>
            <a:pPr lvl="1"/>
            <a:r>
              <a:rPr lang="pt-BR" dirty="0" smtClean="0"/>
              <a:t>l</a:t>
            </a:r>
            <a:r>
              <a:rPr lang="pt-BR" baseline="-25000" dirty="0" smtClean="0"/>
              <a:t>i1</a:t>
            </a:r>
            <a:r>
              <a:rPr lang="pt-BR" dirty="0" smtClean="0"/>
              <a:t>:conhecido</a:t>
            </a:r>
            <a:r>
              <a:rPr lang="pt-BR" dirty="0"/>
              <a:t>, pois é elemento </a:t>
            </a:r>
            <a:r>
              <a:rPr lang="pt-BR" dirty="0" smtClean="0"/>
              <a:t>da primeira coluna de L</a:t>
            </a:r>
          </a:p>
          <a:p>
            <a:pPr lvl="1"/>
            <a:r>
              <a:rPr lang="pt-BR" dirty="0" smtClean="0"/>
              <a:t>u</a:t>
            </a:r>
            <a:r>
              <a:rPr lang="pt-BR" baseline="-25000" dirty="0" smtClean="0"/>
              <a:t>12</a:t>
            </a:r>
            <a:r>
              <a:rPr lang="pt-BR" dirty="0" smtClean="0"/>
              <a:t>:conhecido</a:t>
            </a:r>
            <a:r>
              <a:rPr lang="pt-BR" dirty="0"/>
              <a:t>, pois é elemento da primeira </a:t>
            </a:r>
            <a:r>
              <a:rPr lang="pt-BR" dirty="0" smtClean="0"/>
              <a:t>linha de U (passo 2)</a:t>
            </a:r>
            <a:endParaRPr lang="pt-BR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99021"/>
            <a:ext cx="2066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65" y="2246658"/>
            <a:ext cx="223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77" y="300990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175"/>
            <a:ext cx="2514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3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ipse 21"/>
          <p:cNvSpPr/>
          <p:nvPr/>
        </p:nvSpPr>
        <p:spPr>
          <a:xfrm>
            <a:off x="6292596" y="5321865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400887" y="3789238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1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Passo 4: se i=2, j&gt;i=2 ; min{i, j}=2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Definimos a segunda linha de U</a:t>
            </a:r>
          </a:p>
          <a:p>
            <a:pPr lvl="1"/>
            <a:r>
              <a:rPr lang="pt-BR" dirty="0" smtClean="0"/>
              <a:t>a</a:t>
            </a:r>
            <a:r>
              <a:rPr lang="pt-BR" baseline="-25000" dirty="0" smtClean="0"/>
              <a:t>2j</a:t>
            </a:r>
            <a:r>
              <a:rPr lang="pt-BR" dirty="0" smtClean="0"/>
              <a:t>: conhecido, pois vem da matriz A</a:t>
            </a:r>
          </a:p>
          <a:p>
            <a:pPr lvl="1"/>
            <a:r>
              <a:rPr lang="pt-BR" dirty="0" smtClean="0"/>
              <a:t>l</a:t>
            </a:r>
            <a:r>
              <a:rPr lang="pt-BR" baseline="-25000" dirty="0" smtClean="0"/>
              <a:t>21</a:t>
            </a:r>
            <a:r>
              <a:rPr lang="pt-BR" dirty="0" smtClean="0"/>
              <a:t>: conhecido</a:t>
            </a:r>
            <a:r>
              <a:rPr lang="pt-BR" dirty="0"/>
              <a:t> </a:t>
            </a:r>
            <a:r>
              <a:rPr lang="pt-BR" dirty="0" smtClean="0"/>
              <a:t>do passo anterior</a:t>
            </a:r>
          </a:p>
          <a:p>
            <a:pPr lvl="1"/>
            <a:r>
              <a:rPr lang="pt-BR" dirty="0" smtClean="0"/>
              <a:t>u</a:t>
            </a:r>
            <a:r>
              <a:rPr lang="pt-BR" baseline="-25000" dirty="0"/>
              <a:t>1</a:t>
            </a:r>
            <a:r>
              <a:rPr lang="pt-BR" baseline="-25000" dirty="0" smtClean="0"/>
              <a:t>j</a:t>
            </a:r>
            <a:r>
              <a:rPr lang="pt-BR" dirty="0" smtClean="0"/>
              <a:t>: conhecido do passo 2</a:t>
            </a:r>
          </a:p>
          <a:p>
            <a:pPr lvl="1"/>
            <a:r>
              <a:rPr lang="pt-BR" dirty="0" smtClean="0"/>
              <a:t>l</a:t>
            </a:r>
            <a:r>
              <a:rPr lang="pt-BR" baseline="-25000" dirty="0" smtClean="0"/>
              <a:t>22</a:t>
            </a:r>
            <a:r>
              <a:rPr lang="pt-BR" dirty="0" smtClean="0"/>
              <a:t>: </a:t>
            </a:r>
            <a:r>
              <a:rPr lang="pt-BR" dirty="0"/>
              <a:t>conhecido do passo anterior</a:t>
            </a:r>
            <a:endParaRPr lang="pt-BR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009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07" y="2353072"/>
            <a:ext cx="2266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97070"/>
            <a:ext cx="3409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4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ipse 22"/>
          <p:cNvSpPr/>
          <p:nvPr/>
        </p:nvSpPr>
        <p:spPr>
          <a:xfrm>
            <a:off x="6721912" y="4313113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5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ipse 22"/>
          <p:cNvSpPr/>
          <p:nvPr/>
        </p:nvSpPr>
        <p:spPr>
          <a:xfrm>
            <a:off x="7088928" y="5844348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8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r>
              <a:rPr lang="pt-BR" dirty="0" smtClean="0"/>
              <a:t>Generalizando...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Na seguinte ordem: l</a:t>
            </a:r>
            <a:r>
              <a:rPr lang="pt-BR" baseline="-25000" dirty="0" smtClean="0"/>
              <a:t>i1</a:t>
            </a:r>
            <a:r>
              <a:rPr lang="pt-BR" dirty="0" smtClean="0"/>
              <a:t>,</a:t>
            </a:r>
            <a:r>
              <a:rPr lang="pt-BR" dirty="0"/>
              <a:t> </a:t>
            </a:r>
            <a:r>
              <a:rPr lang="pt-BR" dirty="0" smtClean="0"/>
              <a:t>u</a:t>
            </a:r>
            <a:r>
              <a:rPr lang="pt-BR" baseline="-25000" dirty="0" smtClean="0"/>
              <a:t>1j </a:t>
            </a:r>
            <a:r>
              <a:rPr lang="pt-BR" dirty="0" smtClean="0"/>
              <a:t>,l</a:t>
            </a:r>
            <a:r>
              <a:rPr lang="pt-BR" baseline="-25000" dirty="0" smtClean="0"/>
              <a:t>i2</a:t>
            </a:r>
            <a:r>
              <a:rPr lang="pt-BR" dirty="0"/>
              <a:t> </a:t>
            </a:r>
            <a:r>
              <a:rPr lang="pt-BR" dirty="0" smtClean="0"/>
              <a:t>,u</a:t>
            </a:r>
            <a:r>
              <a:rPr lang="pt-BR" baseline="-25000" dirty="0" smtClean="0"/>
              <a:t>2j</a:t>
            </a:r>
            <a:r>
              <a:rPr lang="pt-BR" dirty="0" smtClean="0"/>
              <a:t>,...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08088"/>
            <a:ext cx="4838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59" y="3763913"/>
            <a:ext cx="51530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216350"/>
            <a:ext cx="1019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628800"/>
            <a:ext cx="88852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6" y="4542200"/>
            <a:ext cx="7138888" cy="229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1ª coluna de 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1ª linha de U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1571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81" y="2156098"/>
            <a:ext cx="184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69" y="2061364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26" y="2636912"/>
            <a:ext cx="1876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26" y="4293096"/>
            <a:ext cx="2333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2771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74121"/>
            <a:ext cx="2457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2ª coluna de 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2ª linha de U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3344"/>
            <a:ext cx="2447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53344"/>
            <a:ext cx="2466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3406"/>
            <a:ext cx="2562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82" y="2750654"/>
            <a:ext cx="2533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02954"/>
            <a:ext cx="234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5935"/>
            <a:ext cx="3448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1041"/>
            <a:ext cx="3381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87" y="4704753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3ª coluna de L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4029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4856"/>
            <a:ext cx="4867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952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23" y="3859138"/>
            <a:ext cx="3648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6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</a:p>
          <a:p>
            <a:r>
              <a:rPr lang="pt-BR" dirty="0" smtClean="0"/>
              <a:t>Método de decomposição LU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3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181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0055"/>
            <a:ext cx="5438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0149"/>
            <a:ext cx="1514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8647"/>
            <a:ext cx="96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4" y="4797152"/>
            <a:ext cx="5895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76" y="5140051"/>
            <a:ext cx="1085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Obtendo LU através do processo de Gauss [3]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00200"/>
                <a:ext cx="8640960" cy="49971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A obtenção de L e U pelas fórmulas anteriores dificulta o uso de estratégias de pivoteamento</a:t>
                </a:r>
              </a:p>
              <a:p>
                <a:pPr lvl="1"/>
                <a:r>
                  <a:rPr lang="pt-BR" dirty="0" smtClean="0"/>
                  <a:t>Podemos, alternativamente, obter L e U através do método de Gauss </a:t>
                </a:r>
              </a:p>
              <a:p>
                <a:pPr lvl="1"/>
                <a:r>
                  <a:rPr lang="pt-BR" dirty="0" smtClean="0"/>
                  <a:t>L </a:t>
                </a:r>
              </a:p>
              <a:p>
                <a:pPr lvl="2"/>
                <a:r>
                  <a:rPr lang="pt-BR" dirty="0"/>
                  <a:t>T</a:t>
                </a:r>
                <a:r>
                  <a:rPr lang="pt-BR" dirty="0" smtClean="0"/>
                  <a:t>riangular inferior com diagonal unitária 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𝑝𝑎𝑟𝑎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𝑖</m:t>
                    </m:r>
                    <m:r>
                      <a:rPr lang="pt-BR" b="0" i="1" smtClean="0">
                        <a:latin typeface="Cambria Math"/>
                      </a:rPr>
                      <m:t>&gt;</m:t>
                    </m:r>
                    <m:r>
                      <a:rPr lang="pt-BR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pt-BR" dirty="0" smtClean="0"/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t-BR" dirty="0" smtClean="0"/>
                  <a:t> são os multiplicadores obtidos no processo de eliminação de Gauss para eliminar os elementos da linha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t-BR" dirty="0" smtClean="0"/>
                  <a:t> e coluna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𝑗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U</a:t>
                </a:r>
              </a:p>
              <a:p>
                <a:pPr lvl="2"/>
                <a:r>
                  <a:rPr lang="pt-BR" dirty="0" smtClean="0"/>
                  <a:t>Matriz triangular superior obtida no final da fase de triangularização do método da eliminação de Gauss</a:t>
                </a:r>
              </a:p>
              <a:p>
                <a:pPr lvl="1"/>
                <a:r>
                  <a:rPr lang="pt-BR" smtClean="0"/>
                  <a:t>Prova demonstrada em </a:t>
                </a:r>
                <a:r>
                  <a:rPr lang="pt-BR" dirty="0" smtClean="0"/>
                  <a:t>[3]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00200"/>
                <a:ext cx="8640960" cy="4997152"/>
              </a:xfrm>
              <a:blipFill rotWithShape="1">
                <a:blip r:embed="rId2"/>
                <a:stretch>
                  <a:fillRect l="-282" t="-1954" r="-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7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Obtendo LU através do processo de Gauss [3]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Considerando um sistema 3x3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996952"/>
            <a:ext cx="6754307" cy="27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22048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L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51720" y="2636912"/>
            <a:ext cx="504056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6136" y="208215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U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96136" y="2514205"/>
            <a:ext cx="144016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Comentário sobre o método: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“Este método é particularmente muito importante quando o usuário tem muitos sistemas de equações lineares com os mesmos coeficientes das variáveis, mudando apenas os valores do vetor independente. Isto se deve ao fato de que não é necessário repetir a decomposição LU já realizada.”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36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Resolva o seguinte sistema utilizando o método de decomposição LU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3219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5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Notas de aula do prof. Divanilson Campelo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G.H.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Gulob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C.F. Van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Matrix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Computations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Lhon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Hopkins, Baltimore, 2ª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edição, 1989.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“O processo de correção residual consiste em fazer um tratamento na solução aproximada de modo que o resto r = b – </a:t>
            </a:r>
            <a:r>
              <a:rPr lang="pt-BR" dirty="0" err="1" smtClean="0"/>
              <a:t>Ax</a:t>
            </a:r>
            <a:r>
              <a:rPr lang="pt-BR" dirty="0"/>
              <a:t> </a:t>
            </a:r>
            <a:r>
              <a:rPr lang="pt-BR" dirty="0" smtClean="0"/>
              <a:t>torne-se tão pequeno quanto possível.”</a:t>
            </a:r>
          </a:p>
          <a:p>
            <a:r>
              <a:rPr lang="pt-BR" dirty="0" smtClean="0"/>
              <a:t>Seja o sistema: </a:t>
            </a:r>
            <a:r>
              <a:rPr lang="pt-BR" dirty="0" err="1" smtClean="0"/>
              <a:t>Ax</a:t>
            </a:r>
            <a:r>
              <a:rPr lang="pt-BR" dirty="0" smtClean="0"/>
              <a:t> = b</a:t>
            </a:r>
          </a:p>
          <a:p>
            <a:r>
              <a:rPr lang="pt-BR" dirty="0" smtClean="0"/>
              <a:t>x representa a solução exata do sistema:</a:t>
            </a:r>
          </a:p>
          <a:p>
            <a:endParaRPr lang="pt-BR" dirty="0"/>
          </a:p>
          <a:p>
            <a:r>
              <a:rPr lang="pt-BR" dirty="0" smtClean="0"/>
              <a:t>“Devido aos arredondamentos, entre outros erros, temos soluções aproximadas representadas por: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615641"/>
            <a:ext cx="3038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6093296"/>
            <a:ext cx="3790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7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</a:t>
            </a:r>
            <a:r>
              <a:rPr lang="pt-BR" baseline="0" dirty="0" smtClean="0"/>
              <a:t> de Correção Residual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“Considere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uma correção residual para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”</a:t>
                </a:r>
              </a:p>
              <a:p>
                <a:r>
                  <a:rPr lang="pt-BR" dirty="0" smtClean="0"/>
                  <a:t>Temos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E temos que: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)=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Portanto: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Chamando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𝑏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, temos: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Resolvendo esse novo sistema obtém-se uma solução aproximada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Nova aproximação de 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+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950" r="-2693" b="-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69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600200"/>
                <a:ext cx="8856984" cy="4925144"/>
              </a:xfrm>
            </p:spPr>
            <p:txBody>
              <a:bodyPr/>
              <a:lstStyle/>
              <a:p>
                <a:r>
                  <a:rPr lang="pt-BR" dirty="0" smtClean="0"/>
                  <a:t>Porém, em razão das aproximações numéricas na solução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não satisfaz 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. </a:t>
                </a:r>
              </a:p>
              <a:p>
                <a:r>
                  <a:rPr lang="pt-BR" dirty="0" smtClean="0"/>
                  <a:t>Existe um erro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Logo: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ê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Fazendo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, temos: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é a solução aproximada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Nova aproximação de 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(2)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E assim sucessivamente...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600200"/>
                <a:ext cx="8856984" cy="4925144"/>
              </a:xfrm>
              <a:blipFill rotWithShape="1">
                <a:blip r:embed="rId2"/>
                <a:stretch>
                  <a:fillRect l="-413" t="-1239" b="-18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3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processo de refinamento pode ser repetido</a:t>
                </a:r>
                <a:r>
                  <a:rPr lang="pt-BR" baseline="0" dirty="0" smtClean="0"/>
                  <a:t> calculando-se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baseline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baseline="0" smtClean="0">
                            <a:latin typeface="Cambria Math"/>
                          </a:rPr>
                          <m:t>(2)</m:t>
                        </m:r>
                      </m:sup>
                    </m:sSup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, ... para o erro ir se tornando cada vez menor.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85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r>
              <a:rPr lang="pt-BR" baseline="0" dirty="0" smtClean="0"/>
              <a:t> de Decomposição LU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Seja o sistema </a:t>
            </a:r>
            <a:r>
              <a:rPr lang="pt-BR" dirty="0" err="1" smtClean="0"/>
              <a:t>Ax</a:t>
            </a:r>
            <a:r>
              <a:rPr lang="pt-BR" dirty="0" smtClean="0"/>
              <a:t> = b</a:t>
            </a:r>
          </a:p>
          <a:p>
            <a:r>
              <a:rPr lang="pt-BR" dirty="0" smtClean="0"/>
              <a:t>No Método de Decomposição LU a matriz A é decomposta em duas matrizes L e U.</a:t>
            </a:r>
          </a:p>
          <a:p>
            <a:pPr lvl="1"/>
            <a:r>
              <a:rPr lang="pt-BR" dirty="0" smtClean="0"/>
              <a:t>L: matriz triangular inferior</a:t>
            </a:r>
          </a:p>
          <a:p>
            <a:pPr lvl="1"/>
            <a:r>
              <a:rPr lang="pt-BR" dirty="0" smtClean="0"/>
              <a:t>U: matriz triangular superior com os elementos da diagonal principal iguais a 1.</a:t>
            </a:r>
          </a:p>
          <a:p>
            <a:r>
              <a:rPr lang="pt-BR" dirty="0" smtClean="0"/>
              <a:t>Logo, </a:t>
            </a:r>
            <a:r>
              <a:rPr lang="pt-BR" dirty="0" err="1" smtClean="0"/>
              <a:t>LUx</a:t>
            </a:r>
            <a:r>
              <a:rPr lang="pt-BR" dirty="0" smtClean="0"/>
              <a:t> = b.</a:t>
            </a:r>
          </a:p>
          <a:p>
            <a:r>
              <a:rPr lang="pt-BR" dirty="0" smtClean="0"/>
              <a:t>Ou </a:t>
            </a:r>
            <a:r>
              <a:rPr lang="pt-BR" dirty="0" err="1" smtClean="0"/>
              <a:t>Ux</a:t>
            </a:r>
            <a:r>
              <a:rPr lang="pt-BR" dirty="0" smtClean="0"/>
              <a:t> = y &amp; </a:t>
            </a:r>
            <a:r>
              <a:rPr lang="pt-BR" dirty="0" err="1" smtClean="0"/>
              <a:t>Ly</a:t>
            </a:r>
            <a:r>
              <a:rPr lang="pt-BR" dirty="0" smtClean="0"/>
              <a:t> = b.</a:t>
            </a:r>
          </a:p>
        </p:txBody>
      </p:sp>
    </p:spTree>
    <p:extLst>
      <p:ext uri="{BB962C8B-B14F-4D97-AF65-F5344CB8AC3E}">
        <p14:creationId xmlns:p14="http://schemas.microsoft.com/office/powerpoint/2010/main" val="36827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" y="1700808"/>
            <a:ext cx="2876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0363"/>
            <a:ext cx="2314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0363"/>
            <a:ext cx="3019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8638"/>
            <a:ext cx="1133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" y="4937572"/>
            <a:ext cx="4000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76" y="4384358"/>
            <a:ext cx="3895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76" y="5101402"/>
            <a:ext cx="2314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01" y="5806252"/>
            <a:ext cx="2343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75772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25" y="5930718"/>
            <a:ext cx="333187" cy="2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3573</TotalTime>
  <Words>1108</Words>
  <Application>Microsoft Office PowerPoint</Application>
  <PresentationFormat>On-screen Show (4:3)</PresentationFormat>
  <Paragraphs>142</Paragraphs>
  <Slides>36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Tema do Office</vt:lpstr>
      <vt:lpstr>Mediano</vt:lpstr>
      <vt:lpstr>PowerPoint Presentation</vt:lpstr>
      <vt:lpstr>Aula passada...</vt:lpstr>
      <vt:lpstr>E hoje?</vt:lpstr>
      <vt:lpstr>Processo de Correção Residual</vt:lpstr>
      <vt:lpstr>Processo de Correção Residual</vt:lpstr>
      <vt:lpstr>Processo de Correção Residual</vt:lpstr>
      <vt:lpstr>Processo de Correção Residual</vt:lpstr>
      <vt:lpstr>Método de Decomposição LU</vt:lpstr>
      <vt:lpstr>Exemplo</vt:lpstr>
      <vt:lpstr>Exemplo</vt:lpstr>
      <vt:lpstr>Pergunta:</vt:lpstr>
      <vt:lpstr>Representação de L &amp; U</vt:lpstr>
      <vt:lpstr>Teorema 3.1</vt:lpstr>
      <vt:lpstr>Obtendo L e U</vt:lpstr>
      <vt:lpstr>Obtendo L e U</vt:lpstr>
      <vt:lpstr>Obtendo L e U</vt:lpstr>
      <vt:lpstr>Passo 1</vt:lpstr>
      <vt:lpstr>Obtendo L e U</vt:lpstr>
      <vt:lpstr>Passo 2</vt:lpstr>
      <vt:lpstr>Obtendo L e U</vt:lpstr>
      <vt:lpstr>Passo 3</vt:lpstr>
      <vt:lpstr>Obtendo L e U</vt:lpstr>
      <vt:lpstr>Passo 4</vt:lpstr>
      <vt:lpstr>Passo 5</vt:lpstr>
      <vt:lpstr>Obtendo L e U</vt:lpstr>
      <vt:lpstr>Exemplo 3.4</vt:lpstr>
      <vt:lpstr>Exemplo 3.4</vt:lpstr>
      <vt:lpstr>Exemplo 3.4</vt:lpstr>
      <vt:lpstr>Exemplo 3.4</vt:lpstr>
      <vt:lpstr>Exemplo 3.4</vt:lpstr>
      <vt:lpstr>Obtendo LU através do processo de Gauss [3]</vt:lpstr>
      <vt:lpstr>Obtendo LU através do processo de Gauss [3]</vt:lpstr>
      <vt:lpstr>Comentário sobre o método:</vt:lpstr>
      <vt:lpstr>Exercício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154</cp:revision>
  <dcterms:created xsi:type="dcterms:W3CDTF">2013-05-23T18:15:36Z</dcterms:created>
  <dcterms:modified xsi:type="dcterms:W3CDTF">2014-10-23T00:17:00Z</dcterms:modified>
</cp:coreProperties>
</file>